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8" r:id="rId2"/>
  </p:sldMasterIdLst>
  <p:notesMasterIdLst>
    <p:notesMasterId r:id="rId38"/>
  </p:notesMasterIdLst>
  <p:handoutMasterIdLst>
    <p:handoutMasterId r:id="rId39"/>
  </p:handoutMasterIdLst>
  <p:sldIdLst>
    <p:sldId id="257" r:id="rId3"/>
    <p:sldId id="258" r:id="rId4"/>
    <p:sldId id="265" r:id="rId5"/>
    <p:sldId id="282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04" r:id="rId15"/>
    <p:sldId id="289" r:id="rId16"/>
    <p:sldId id="292" r:id="rId17"/>
    <p:sldId id="286" r:id="rId18"/>
    <p:sldId id="293" r:id="rId19"/>
    <p:sldId id="316" r:id="rId20"/>
    <p:sldId id="317" r:id="rId21"/>
    <p:sldId id="297" r:id="rId22"/>
    <p:sldId id="301" r:id="rId23"/>
    <p:sldId id="302" r:id="rId24"/>
    <p:sldId id="294" r:id="rId25"/>
    <p:sldId id="299" r:id="rId26"/>
    <p:sldId id="300" r:id="rId27"/>
    <p:sldId id="303" r:id="rId28"/>
    <p:sldId id="295" r:id="rId29"/>
    <p:sldId id="296" r:id="rId30"/>
    <p:sldId id="305" r:id="rId31"/>
    <p:sldId id="267" r:id="rId32"/>
    <p:sldId id="306" r:id="rId33"/>
    <p:sldId id="287" r:id="rId34"/>
    <p:sldId id="307" r:id="rId35"/>
    <p:sldId id="290" r:id="rId36"/>
    <p:sldId id="278" r:id="rId37"/>
  </p:sldIdLst>
  <p:sldSz cx="9144000" cy="6858000" type="screen4x3"/>
  <p:notesSz cx="6805613" cy="9939338"/>
  <p:embeddedFontLst>
    <p:embeddedFont>
      <p:font typeface="나눔고딕" pitchFamily="50" charset="-127"/>
      <p:regular r:id="rId40"/>
      <p:bold r:id="rId41"/>
    </p:embeddedFont>
    <p:embeddedFont>
      <p:font typeface="맑은 고딕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CF0"/>
    <a:srgbClr val="1D314E"/>
    <a:srgbClr val="3D3C3E"/>
    <a:srgbClr val="063656"/>
    <a:srgbClr val="08456E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0" autoAdjust="0"/>
    <p:restoredTop sz="86364" autoAdjust="0"/>
  </p:normalViewPr>
  <p:slideViewPr>
    <p:cSldViewPr snapToGrid="0">
      <p:cViewPr>
        <p:scale>
          <a:sx n="66" d="100"/>
          <a:sy n="66" d="100"/>
        </p:scale>
        <p:origin x="-854" y="-43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1" d="100"/>
          <a:sy n="51" d="100"/>
        </p:scale>
        <p:origin x="-2630" y="-86"/>
      </p:cViewPr>
      <p:guideLst>
        <p:guide orient="horz" pos="3131"/>
        <p:guide pos="2144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Temp\Centos7\2019&#49345;&#48152;&#44592;\&#51076;&#49884;&#51089;&#4945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plotArea>
      <c:layout/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-0.16576639341444593"/>
                  <c:y val="0.19401804091936325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 smtClean="0"/>
                      <a:t>연구개발</a:t>
                    </a:r>
                    <a:endParaRPr lang="en-US" altLang="ko-KR" dirty="0" smtClean="0"/>
                  </a:p>
                  <a:p>
                    <a:r>
                      <a:rPr lang="ko-KR" altLang="en-US" dirty="0" smtClean="0"/>
                      <a:t>현업화</a:t>
                    </a:r>
                    <a:endParaRPr lang="ko-KR" altLang="en-US" dirty="0"/>
                  </a:p>
                </c:rich>
              </c:tx>
              <c:dLblPos val="bestFit"/>
              <c:showCatName val="1"/>
            </c:dLbl>
            <c:dLbl>
              <c:idx val="1"/>
              <c:layout>
                <c:manualLayout>
                  <c:x val="-6.2216944541851373E-2"/>
                  <c:y val="-0.19060185185185191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 smtClean="0"/>
                      <a:t>시스템 유지보수</a:t>
                    </a:r>
                    <a:endParaRPr lang="en-US" altLang="ko-KR" dirty="0" smtClean="0"/>
                  </a:p>
                  <a:p>
                    <a:r>
                      <a:rPr lang="ko-KR" altLang="en-US" dirty="0" smtClean="0"/>
                      <a:t>및 </a:t>
                    </a:r>
                    <a:r>
                      <a:rPr lang="ko-KR" altLang="en-US" dirty="0"/>
                      <a:t>개선</a:t>
                    </a:r>
                  </a:p>
                </c:rich>
              </c:tx>
              <c:dLblPos val="bestFit"/>
              <c:showCatName val="1"/>
            </c:dLbl>
            <c:dLbl>
              <c:idx val="5"/>
              <c:layout>
                <c:manualLayout>
                  <c:x val="1.0271818249439483E-2"/>
                  <c:y val="1.6804461942257241E-2"/>
                </c:manualLayout>
              </c:layout>
              <c:dLblPos val="bestFit"/>
              <c:showCatName val="1"/>
            </c:dLbl>
            <c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dLblPos val="bestFit"/>
            <c:showCatName val="1"/>
          </c:dLbls>
          <c:cat>
            <c:strRef>
              <c:f>Sheet1!$B$2:$B$7</c:f>
              <c:strCache>
                <c:ptCount val="6"/>
                <c:pt idx="0">
                  <c:v>연구개발현업화</c:v>
                </c:pt>
                <c:pt idx="1">
                  <c:v>시스템유지보수 및 개선</c:v>
                </c:pt>
                <c:pt idx="2">
                  <c:v>SW 형상관리</c:v>
                </c:pt>
                <c:pt idx="3">
                  <c:v>자료 요청 민원</c:v>
                </c:pt>
                <c:pt idx="4">
                  <c:v>낙뢰연보 발간</c:v>
                </c:pt>
                <c:pt idx="5">
                  <c:v>유지보수 용역관리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</c:v>
                </c:pt>
                <c:pt idx="1">
                  <c:v>35</c:v>
                </c:pt>
                <c:pt idx="2">
                  <c:v>2</c:v>
                </c:pt>
                <c:pt idx="3">
                  <c:v>3</c:v>
                </c:pt>
                <c:pt idx="4">
                  <c:v>20</c:v>
                </c:pt>
                <c:pt idx="5">
                  <c:v>10</c:v>
                </c:pt>
              </c:numCache>
            </c:numRef>
          </c:val>
        </c:ser>
        <c:firstSliceAng val="0"/>
      </c:pieChart>
      <c:spPr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75676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48614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48614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7337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6803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733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90926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6724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88878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1243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078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2563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8435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7517" y="6419637"/>
            <a:ext cx="1311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311" y="6343578"/>
            <a:ext cx="2857899" cy="514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7" r:id="rId5"/>
    <p:sldLayoutId id="2147483676" r:id="rId6"/>
    <p:sldLayoutId id="2147483661" r:id="rId7"/>
    <p:sldLayoutId id="2147483662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9639-0A16-483D-8A7C-E19ABE0B68CB}" type="datetimeFigureOut">
              <a:rPr lang="ko-KR" altLang="en-US" smtClean="0"/>
              <a:pPr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E6A11-8E9B-4FDE-BC2F-DF9557827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34346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31053" y="253649"/>
            <a:ext cx="8376615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8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’19</a:t>
            </a:r>
            <a:r>
              <a:rPr lang="ko-KR" altLang="en-US" sz="28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상반기 통합레이더정보 플랫폼 유지보수 및 개선</a:t>
            </a:r>
            <a:endParaRPr lang="ko-KR" altLang="en-US" sz="28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2019.07.04</a:t>
            </a:r>
          </a:p>
          <a:p>
            <a:pPr algn="l">
              <a:lnSpc>
                <a:spcPct val="150000"/>
              </a:lnSpc>
            </a:pPr>
            <a:r>
              <a:rPr lang="ko-KR" altLang="en-US" sz="1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레이더분석과</a:t>
            </a:r>
            <a:endParaRPr lang="en-US" altLang="ko-KR" sz="18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김언식</a:t>
            </a:r>
            <a:r>
              <a:rPr lang="ko-KR" altLang="en-US" sz="1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연구원</a:t>
            </a:r>
            <a:endParaRPr lang="en-US" altLang="ko-KR" sz="18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989119"/>
            <a:ext cx="1761177" cy="238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4803" y="4456479"/>
            <a:ext cx="1761177" cy="238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64803" y="4923839"/>
            <a:ext cx="1761177" cy="238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4803" y="5391199"/>
            <a:ext cx="1761177" cy="238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연구개발 현업화</a:t>
            </a:r>
            <a:endParaRPr lang="en-US" altLang="ko-KR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44736867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/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눈비가능영역 표출 신규적용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목적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종합기상정보 시스템에서 제공되고 있는 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눈비가능영역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 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서비스 표출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기능설명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71351" y="510608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실황눈비 영역</a:t>
            </a:r>
            <a:endParaRPr lang="ko-KR" altLang="en-US" sz="1200" b="1" dirty="0"/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55" name="_x204576008" descr="EMB00000ee0070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3320" y="2545772"/>
            <a:ext cx="2463543" cy="24086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854" name="_x204577208" descr="EMB00000ee0070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480" y="2545773"/>
            <a:ext cx="2564753" cy="24046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853" name="_x204576248" descr="EMB00000ee0070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62951" y="2545773"/>
            <a:ext cx="2509548" cy="2400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4274921" y="510608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강수 영역</a:t>
            </a:r>
            <a:endParaRPr lang="ko-KR" alt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770714" y="510608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눈비가능 영역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연구개발 현업화</a:t>
            </a:r>
            <a:endParaRPr lang="en-US" altLang="ko-KR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44736867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개선된 국외레이더 </a:t>
                      </a:r>
                      <a:r>
                        <a:rPr lang="ko-KR" altLang="en-US" sz="1200" b="0" kern="1200" dirty="0" err="1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합성장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자료 표출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목적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신규 개선된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(10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 시간해상도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1km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공간해상도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국외레이더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합성장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자료 생성에 따른 레이더분석시스템 표출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기능설명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한중일합성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(480km)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대체 기능으로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일본 영상 범위 및 해외 레이더 지점 위치 현행화 자료 표출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07969" y="5825144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국외레이더 </a:t>
            </a:r>
            <a:r>
              <a:rPr lang="ko-KR" altLang="en-US" sz="1200" b="1" dirty="0" err="1" smtClean="0"/>
              <a:t>합성장</a:t>
            </a:r>
            <a:r>
              <a:rPr lang="ko-KR" altLang="en-US" sz="1200" b="1" dirty="0" smtClean="0"/>
              <a:t> 표출</a:t>
            </a:r>
            <a:endParaRPr lang="ko-KR" altLang="en-US" sz="1200" b="1" dirty="0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6801" name="_x200922664" descr="DRW00000ee007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2298" y="2277687"/>
            <a:ext cx="5553075" cy="3494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연구개발 현업화</a:t>
            </a:r>
            <a:endParaRPr lang="en-US" altLang="ko-KR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44736867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/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GIS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도구 그리기 기능 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곡선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점선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화살표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추가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목적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현업근무자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요청사항으로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보고서 작성 등에 사용 할 그리기 도구 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곡선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화살표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추가 및 점선 패턴 추가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기능설명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Openlayer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(GIS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전용 자바스크립트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lib)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를  사용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곡선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화살표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항목 및 점선 패턴 추가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89166" y="5956069"/>
            <a:ext cx="3581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GIS </a:t>
            </a:r>
            <a:r>
              <a:rPr lang="ko-KR" altLang="en-US" sz="1200" b="1" dirty="0" smtClean="0"/>
              <a:t>그리기 도구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곡선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화살표</a:t>
            </a:r>
            <a:r>
              <a:rPr lang="en-US" altLang="ko-KR" sz="1200" b="1" dirty="0" smtClean="0"/>
              <a:t>’ </a:t>
            </a:r>
            <a:r>
              <a:rPr lang="ko-KR" altLang="en-US" sz="1200" b="1" dirty="0" smtClean="0"/>
              <a:t>및 점선 패턴 추가</a:t>
            </a:r>
            <a:endParaRPr lang="ko-KR" altLang="en-US" sz="1200" b="1" dirty="0"/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889" name="_x202118960" descr="DRW0000228820d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5302" y="2119747"/>
            <a:ext cx="5087389" cy="3783029"/>
          </a:xfrm>
          <a:prstGeom prst="rect">
            <a:avLst/>
          </a:prstGeom>
          <a:noFill/>
        </p:spPr>
      </p:pic>
      <p:sp>
        <p:nvSpPr>
          <p:cNvPr id="13" name="모서리가 둥근 직사각형 12"/>
          <p:cNvSpPr/>
          <p:nvPr/>
        </p:nvSpPr>
        <p:spPr>
          <a:xfrm>
            <a:off x="5212080" y="2601884"/>
            <a:ext cx="906087" cy="7481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364474" y="3381661"/>
            <a:ext cx="2481132" cy="1277618"/>
            <a:chOff x="364474" y="2650197"/>
            <a:chExt cx="2481132" cy="1277618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64474" y="3076063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364474" y="3501929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364474" y="3927795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64474" y="2650197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 및 업무소개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 유지보수 및 개선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3.1	</a:t>
            </a: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통합 레이더정보 플랫폼 유지보수 및 개선 목록</a:t>
            </a:r>
            <a:endParaRPr lang="en-US" altLang="ko-KR" sz="14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3.2	</a:t>
            </a: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개선 전</a:t>
            </a: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 화면 예시</a:t>
            </a:r>
            <a:endParaRPr lang="en-US" altLang="ko-KR" sz="1200" b="1" spc="-50" dirty="0" smtClean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en-US" altLang="ko-KR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SW </a:t>
            </a: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형상관리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 요청 민원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향후 계획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1300" y="114300"/>
            <a:ext cx="8674100" cy="98583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800" b="1" smtClean="0">
                <a:solidFill>
                  <a:srgbClr val="1D314E"/>
                </a:solidFill>
              </a:rPr>
              <a:t>목차</a:t>
            </a:r>
            <a:endParaRPr lang="ko-KR" altLang="en-US" sz="2800" b="1">
              <a:solidFill>
                <a:srgbClr val="1D314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744"/>
                    </a14:imgEffect>
                    <a14:imgEffect>
                      <a14:saturation sat="1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5326" y="0"/>
            <a:ext cx="4638674" cy="43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69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30028173"/>
              </p:ext>
            </p:extLst>
          </p:nvPr>
        </p:nvGraphicFramePr>
        <p:xfrm>
          <a:off x="530024" y="1244556"/>
          <a:ext cx="8136905" cy="4876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8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513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순번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수정내용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itchFamily="50" charset="-127"/>
                          <a:ea typeface="나눔고딕" pitchFamily="50" charset="-127"/>
                        </a:rPr>
                        <a:t>신규 지도서버 </a:t>
                      </a:r>
                      <a:r>
                        <a:rPr lang="en-US" altLang="ko-KR" sz="10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000" b="0" i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itchFamily="50" charset="-127"/>
                          <a:ea typeface="나눔고딕" pitchFamily="50" charset="-127"/>
                        </a:rPr>
                        <a:t>GeoServer</a:t>
                      </a:r>
                      <a:r>
                        <a:rPr lang="en-US" altLang="ko-KR" sz="10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b="0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itchFamily="50" charset="-127"/>
                          <a:ea typeface="나눔고딕" pitchFamily="50" charset="-127"/>
                        </a:rPr>
                        <a:t>교체 및 지도데이터 현행화</a:t>
                      </a:r>
                      <a:endParaRPr lang="ko-KR" altLang="en-US" sz="10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용역개발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WISSDOM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바람장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신규 표출 및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차원 연직단면 개선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개발완료 </a:t>
                      </a:r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현업 </a:t>
                      </a:r>
                      <a:r>
                        <a:rPr lang="ko-KR" altLang="en-US" sz="10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미적용</a:t>
                      </a:r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00" b="0" i="1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13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14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15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16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17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18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19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66069" y="5572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‘19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년 상반기 통합 레이더정보 플랫폼 유지보수 및 개선 목록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91109363"/>
              </p:ext>
            </p:extLst>
          </p:nvPr>
        </p:nvGraphicFramePr>
        <p:xfrm>
          <a:off x="530024" y="1244556"/>
          <a:ext cx="8136905" cy="4876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8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513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순번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수정내용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20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분석시스템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시선속도의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강도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음수값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나오도록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모두 양수가 표출되었음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000" b="0" i="0" kern="1200" dirty="0" smtClean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21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지점 메뉴</a:t>
                      </a:r>
                      <a:r>
                        <a:rPr lang="en-US" altLang="ko-KR" sz="1000" b="0" i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0" i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위성영상 적용 시</a:t>
                      </a:r>
                      <a:r>
                        <a:rPr lang="en-US" altLang="ko-KR" sz="1000" b="0" i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b="0" i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산출물 </a:t>
                      </a:r>
                      <a:r>
                        <a:rPr lang="en-US" altLang="ko-KR" sz="1000" b="0" i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480km </a:t>
                      </a:r>
                      <a:r>
                        <a:rPr lang="ko-KR" altLang="en-US" sz="1000" b="0" i="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투명처리</a:t>
                      </a:r>
                      <a:r>
                        <a:rPr lang="ko-KR" altLang="en-US" sz="1000" b="0" i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부분 오류</a:t>
                      </a:r>
                      <a:endParaRPr lang="ko-KR" altLang="en-US" sz="1000" b="0" i="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한중일합성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core dump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오류 수정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위성 수증기 영상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한계값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높으면 발생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23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rsl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lib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하위호환성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테스트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호환불가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lib</a:t>
                      </a:r>
                      <a:r>
                        <a:rPr lang="en-US" altLang="ko-KR" sz="10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적용 </a:t>
                      </a:r>
                      <a:r>
                        <a:rPr lang="ko-KR" altLang="en-US" sz="10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재컴파일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필수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자료처리 관련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24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oasis.trace.db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oasis.h2.db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 프로그램 추적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자료처리 관련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25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사이트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지점 명칭변경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분석시스템 전체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26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Korus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서비스플랫폼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영문표기 한글화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(ex: Best5-&gt;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인기글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...)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27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낙뢰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신규기능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테스트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낙뢰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알람기능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28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WAS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서버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톰켓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7.0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업그레이드 테스트 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29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대기수상체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범례를 레이더시스템것으로 변경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30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방위각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거리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현업 적용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31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강설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-&gt; cm/</a:t>
                      </a:r>
                      <a:r>
                        <a:rPr lang="en-US" altLang="ko-KR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hr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 변경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(CGI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32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위험기상경보 명칭변경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33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오성산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성산 관측 주기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 변경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34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낙뢰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'+'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심볼로만 표시되도록</a:t>
                      </a: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35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레이더분석시스템 신규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GIS(</a:t>
                      </a:r>
                      <a:r>
                        <a:rPr lang="en-US" altLang="ko-KR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Geoserver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적용을 위한 테스트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환경구축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Clone</a:t>
                      </a:r>
                      <a:r>
                        <a:rPr lang="en-US" altLang="ko-KR" sz="10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시스템 생성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36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자료처리 오류 모니터링 보완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설계 검토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37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미공군 용인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(RKSG)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 위치 정보 오류 재처리 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Script </a:t>
                      </a:r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실행 </a:t>
                      </a:r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백길호</a:t>
                      </a:r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 업무 </a:t>
                      </a:r>
                      <a:r>
                        <a:rPr lang="ko-KR" altLang="en-US" sz="10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인수처리</a:t>
                      </a:r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38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레이더 과거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UF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 오류 검사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Script </a:t>
                      </a:r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실행 </a:t>
                      </a:r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백길호</a:t>
                      </a:r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 업무 </a:t>
                      </a:r>
                      <a:r>
                        <a:rPr lang="ko-KR" altLang="en-US" sz="10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인수처리</a:t>
                      </a:r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66069" y="5572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‘19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년 상반기 통합 레이더정보 플랫폼 유지보수 및 개선 목록 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계속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09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44736867"/>
              </p:ext>
            </p:extLst>
          </p:nvPr>
        </p:nvGraphicFramePr>
        <p:xfrm>
          <a:off x="351915" y="1034766"/>
          <a:ext cx="8434176" cy="516283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40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반응형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웹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웹브라우저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폭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높이 변경에 따른 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구성 자동 배치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8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구형 모니터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노트북 등 작은 모니터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해상도 및 기능 추가에 따른 상단 메뉴 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단으로 표시되는 현상 수정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02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A.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상단 메뉴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 표시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B.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행정구역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예보구역 버튼 통합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C.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우상단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메뉴탭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높이 축소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30763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71488" y="2257212"/>
            <a:ext cx="4510087" cy="3027893"/>
            <a:chOff x="-36512" y="448732"/>
            <a:chExt cx="4510087" cy="3027893"/>
          </a:xfrm>
        </p:grpSpPr>
        <p:pic>
          <p:nvPicPr>
            <p:cNvPr id="13" name="_x209251528" descr="EMB00000fd430d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457200"/>
              <a:ext cx="4473575" cy="3019425"/>
            </a:xfrm>
            <a:prstGeom prst="rect">
              <a:avLst/>
            </a:prstGeom>
            <a:noFill/>
          </p:spPr>
        </p:pic>
        <p:sp>
          <p:nvSpPr>
            <p:cNvPr id="14" name="_x209252408"/>
            <p:cNvSpPr>
              <a:spLocks noChangeArrowheads="1"/>
            </p:cNvSpPr>
            <p:nvPr/>
          </p:nvSpPr>
          <p:spPr bwMode="auto">
            <a:xfrm>
              <a:off x="-36512" y="448732"/>
              <a:ext cx="4491037" cy="304800"/>
            </a:xfrm>
            <a:prstGeom prst="rect">
              <a:avLst/>
            </a:prstGeom>
            <a:noFill/>
            <a:ln w="17907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굴림" pitchFamily="50" charset="-127"/>
                  <a:cs typeface="굴림" pitchFamily="50" charset="-127"/>
                </a:rPr>
                <a:t> 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15" name="_x209252968"/>
            <p:cNvSpPr>
              <a:spLocks noChangeArrowheads="1"/>
            </p:cNvSpPr>
            <p:nvPr/>
          </p:nvSpPr>
          <p:spPr bwMode="auto">
            <a:xfrm>
              <a:off x="3676650" y="615419"/>
              <a:ext cx="631825" cy="292100"/>
            </a:xfrm>
            <a:prstGeom prst="rect">
              <a:avLst/>
            </a:prstGeom>
            <a:noFill/>
            <a:ln w="17907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_x209252088"/>
            <p:cNvSpPr>
              <a:spLocks noChangeArrowheads="1"/>
            </p:cNvSpPr>
            <p:nvPr/>
          </p:nvSpPr>
          <p:spPr bwMode="auto">
            <a:xfrm>
              <a:off x="2366963" y="751944"/>
              <a:ext cx="327025" cy="655638"/>
            </a:xfrm>
            <a:prstGeom prst="rect">
              <a:avLst/>
            </a:prstGeom>
            <a:noFill/>
            <a:ln w="17907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_x209255208"/>
            <p:cNvSpPr>
              <a:spLocks noChangeArrowheads="1"/>
            </p:cNvSpPr>
            <p:nvPr/>
          </p:nvSpPr>
          <p:spPr bwMode="auto">
            <a:xfrm>
              <a:off x="3816350" y="913869"/>
              <a:ext cx="266700" cy="325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2000" b="1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바탕" pitchFamily="18" charset="-127"/>
                  <a:ea typeface="바탕" pitchFamily="18" charset="-127"/>
                  <a:cs typeface="굴림" pitchFamily="50" charset="-127"/>
                </a:rPr>
                <a:t>B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18" name="_x209249608"/>
            <p:cNvSpPr>
              <a:spLocks noChangeArrowheads="1"/>
            </p:cNvSpPr>
            <p:nvPr/>
          </p:nvSpPr>
          <p:spPr bwMode="auto">
            <a:xfrm>
              <a:off x="2403475" y="1407582"/>
              <a:ext cx="266700" cy="325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2000" b="1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바탕" pitchFamily="18" charset="-127"/>
                  <a:ea typeface="바탕" pitchFamily="18" charset="-127"/>
                  <a:cs typeface="굴림" pitchFamily="50" charset="-127"/>
                </a:rPr>
                <a:t>C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19" name="_x207928248"/>
            <p:cNvSpPr>
              <a:spLocks noChangeArrowheads="1"/>
            </p:cNvSpPr>
            <p:nvPr/>
          </p:nvSpPr>
          <p:spPr bwMode="auto">
            <a:xfrm>
              <a:off x="893763" y="759882"/>
              <a:ext cx="266700" cy="325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2000" b="1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바탕" pitchFamily="18" charset="-127"/>
                  <a:ea typeface="바탕" pitchFamily="18" charset="-127"/>
                  <a:cs typeface="굴림" pitchFamily="50" charset="-127"/>
                </a:rPr>
                <a:t>A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124960" y="3119120"/>
            <a:ext cx="4499992" cy="3027363"/>
            <a:chOff x="0" y="457200"/>
            <a:chExt cx="4499992" cy="3027363"/>
          </a:xfrm>
        </p:grpSpPr>
        <p:pic>
          <p:nvPicPr>
            <p:cNvPr id="23" name="_x209255528" descr="EMB00000fd4310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457200"/>
              <a:ext cx="4471988" cy="3027363"/>
            </a:xfrm>
            <a:prstGeom prst="rect">
              <a:avLst/>
            </a:prstGeom>
            <a:noFill/>
          </p:spPr>
        </p:pic>
        <p:sp>
          <p:nvSpPr>
            <p:cNvPr id="24" name="_x209255368"/>
            <p:cNvSpPr>
              <a:spLocks noChangeArrowheads="1"/>
            </p:cNvSpPr>
            <p:nvPr/>
          </p:nvSpPr>
          <p:spPr bwMode="auto">
            <a:xfrm>
              <a:off x="3715767" y="513184"/>
              <a:ext cx="315912" cy="423863"/>
            </a:xfrm>
            <a:prstGeom prst="rect">
              <a:avLst/>
            </a:prstGeom>
            <a:noFill/>
            <a:ln w="17907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_x209250088"/>
            <p:cNvSpPr>
              <a:spLocks noChangeArrowheads="1"/>
            </p:cNvSpPr>
            <p:nvPr/>
          </p:nvSpPr>
          <p:spPr bwMode="auto">
            <a:xfrm>
              <a:off x="2379092" y="752897"/>
              <a:ext cx="327025" cy="631825"/>
            </a:xfrm>
            <a:prstGeom prst="rect">
              <a:avLst/>
            </a:prstGeom>
            <a:noFill/>
            <a:ln w="17907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_x209249208"/>
            <p:cNvSpPr>
              <a:spLocks noChangeArrowheads="1"/>
            </p:cNvSpPr>
            <p:nvPr/>
          </p:nvSpPr>
          <p:spPr bwMode="auto">
            <a:xfrm>
              <a:off x="3736404" y="943397"/>
              <a:ext cx="266700" cy="325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2000" b="1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바탕" pitchFamily="18" charset="-127"/>
                  <a:ea typeface="바탕" pitchFamily="18" charset="-127"/>
                  <a:cs typeface="굴림" pitchFamily="50" charset="-127"/>
                </a:rPr>
                <a:t>B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27" name="_x209252648"/>
            <p:cNvSpPr>
              <a:spLocks noChangeArrowheads="1"/>
            </p:cNvSpPr>
            <p:nvPr/>
          </p:nvSpPr>
          <p:spPr bwMode="auto">
            <a:xfrm>
              <a:off x="2418779" y="1394247"/>
              <a:ext cx="266700" cy="325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2000" b="1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바탕" pitchFamily="18" charset="-127"/>
                  <a:ea typeface="바탕" pitchFamily="18" charset="-127"/>
                  <a:cs typeface="굴림" pitchFamily="50" charset="-127"/>
                </a:rPr>
                <a:t>C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28" name="_x140811952"/>
            <p:cNvSpPr>
              <a:spLocks noChangeArrowheads="1"/>
            </p:cNvSpPr>
            <p:nvPr/>
          </p:nvSpPr>
          <p:spPr bwMode="auto">
            <a:xfrm>
              <a:off x="8954" y="476672"/>
              <a:ext cx="4491038" cy="166687"/>
            </a:xfrm>
            <a:prstGeom prst="rect">
              <a:avLst/>
            </a:prstGeom>
            <a:noFill/>
            <a:ln w="17907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굴림" pitchFamily="50" charset="-127"/>
                  <a:cs typeface="굴림" pitchFamily="50" charset="-127"/>
                </a:rPr>
                <a:t> 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29" name="_x60869752"/>
            <p:cNvSpPr>
              <a:spLocks noChangeArrowheads="1"/>
            </p:cNvSpPr>
            <p:nvPr/>
          </p:nvSpPr>
          <p:spPr bwMode="auto">
            <a:xfrm>
              <a:off x="1078929" y="643359"/>
              <a:ext cx="266700" cy="325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2000" b="1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바탕" pitchFamily="18" charset="-127"/>
                  <a:ea typeface="바탕" pitchFamily="18" charset="-127"/>
                  <a:cs typeface="굴림" pitchFamily="50" charset="-127"/>
                </a:rPr>
                <a:t>A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87911" y="5421046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개선 전</a:t>
            </a:r>
            <a:endParaRPr lang="ko-KR" alt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24631" y="2748966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개선 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099637533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날짜검색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Add-on plug-in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오류 수정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날짜검색 버튼 클릭 시 시각은 자료시각과는 연동이 되나 날짜는 현재 날짜로 설정되는 오류 수정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A.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날짜검색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Add-on plug-in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오류 수정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B.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시각설정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UI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변경 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최신 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plug-in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교체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63245799"/>
              </p:ext>
            </p:extLst>
          </p:nvPr>
        </p:nvGraphicFramePr>
        <p:xfrm>
          <a:off x="693883" y="2217881"/>
          <a:ext cx="7744690" cy="3827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3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723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92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8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209256008" descr="EMB00000fd4314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160" y="2641600"/>
            <a:ext cx="3744919" cy="3322320"/>
          </a:xfrm>
          <a:prstGeom prst="rect">
            <a:avLst/>
          </a:prstGeom>
          <a:noFill/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5" name="_x209255448" descr="EMB00000fd4315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2480" y="2596515"/>
            <a:ext cx="3647439" cy="3347085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1930400" y="2590800"/>
            <a:ext cx="1767840" cy="650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06160" y="2600960"/>
            <a:ext cx="1767840" cy="650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71040" y="4257040"/>
            <a:ext cx="1737360" cy="965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116320" y="4541520"/>
            <a:ext cx="173736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05280" y="273304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4960" y="45720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B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70880" y="273304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0240" y="475488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B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63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099637533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인천공항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소형레이더 차폐범위 표시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레이더영상 분석에 용이하도록 차폐범위 표시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해당 지점의 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차페영역을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표출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CGI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에서 예외 처리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(Blocking),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레이더자료 격자 사이즈 변경 </a:t>
                      </a:r>
                      <a:r>
                        <a:rPr lang="en-US" altLang="ko-KR" sz="1200" b="0" kern="1200" spc="-3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(250m -&gt; 150m)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7" name="_x208298408" descr="EMB00000fd4316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8081" y="2092960"/>
            <a:ext cx="2386800" cy="2037951"/>
          </a:xfrm>
          <a:prstGeom prst="rect">
            <a:avLst/>
          </a:prstGeom>
          <a:noFill/>
        </p:spPr>
      </p:pic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49" name="_x208298808" descr="EMB00000fd4316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8081" y="4185919"/>
            <a:ext cx="2386800" cy="2033155"/>
          </a:xfrm>
          <a:prstGeom prst="rect">
            <a:avLst/>
          </a:prstGeom>
          <a:noFill/>
        </p:spPr>
      </p:pic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51" name="_x208298408" descr="EMB00000fd4317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9814" y="2092038"/>
            <a:ext cx="2386800" cy="2035553"/>
          </a:xfrm>
          <a:prstGeom prst="rect">
            <a:avLst/>
          </a:prstGeom>
          <a:noFill/>
        </p:spPr>
      </p:pic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953" name="_x208299608" descr="EMB00000fd4317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9814" y="4196078"/>
            <a:ext cx="2386800" cy="2035552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3601616" y="300445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인천공</a:t>
            </a:r>
            <a:r>
              <a:rPr lang="ko-KR" altLang="en-US" sz="1200" b="1" dirty="0" smtClean="0"/>
              <a:t>항</a:t>
            </a:r>
            <a:endParaRPr lang="ko-KR" alt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592285" y="503853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수리산</a:t>
            </a:r>
            <a:endParaRPr lang="ko-KR" alt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156578" y="499187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덕적도</a:t>
            </a:r>
            <a:endParaRPr lang="ko-KR" altLang="en-US" sz="1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147248" y="291115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망일산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xmlns="" val="30963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240183045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낙뢰누적분포도 표출 오류 수정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낙뢰분포도 표출 이미지와 낙뢰누적분포도 이미지 차이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(3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 미만 누적된 영역 미 표시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낙뢰누적분포도에서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개미만 누적된 영역 표시되지 않는 현상 수정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28825024"/>
              </p:ext>
            </p:extLst>
          </p:nvPr>
        </p:nvGraphicFramePr>
        <p:xfrm>
          <a:off x="744683" y="2217881"/>
          <a:ext cx="7744690" cy="3777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3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723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7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33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4995" name="_x207766264" descr="EMB00000fd4318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699" y="2644813"/>
            <a:ext cx="3495600" cy="3272626"/>
          </a:xfrm>
          <a:prstGeom prst="rect">
            <a:avLst/>
          </a:prstGeom>
          <a:noFill/>
        </p:spPr>
      </p:pic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4997" name="_x207768024" descr="EMB00000fd4318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5069" y="2621665"/>
            <a:ext cx="3495554" cy="33182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491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2536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 및 업무 소개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 유지보수 및 개선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SW 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형상관리 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 요청 민원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향후 계획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smtClean="0">
                <a:solidFill>
                  <a:srgbClr val="1D314E"/>
                </a:solidFill>
              </a:rPr>
              <a:t>목차</a:t>
            </a:r>
            <a:endParaRPr lang="ko-KR" altLang="en-US" sz="2800" b="1">
              <a:solidFill>
                <a:srgbClr val="1D314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744"/>
                    </a14:imgEffect>
                    <a14:imgEffect>
                      <a14:saturation sat="1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5326" y="0"/>
            <a:ext cx="4638674" cy="4368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21161716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위성영상 중첩 레이어 신규 추가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 한중일 합성영상에만 제공되는 위성영상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적외선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수증기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을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기본레이어로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추가하여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스톰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추적 등 업무에 활용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신규 위성영상 레이어 표출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CGI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를 추가 개발 적용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228" y="2074862"/>
            <a:ext cx="5308550" cy="31357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3532909" y="2531444"/>
            <a:ext cx="442325" cy="28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8500" y="2764098"/>
            <a:ext cx="4146858" cy="32430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60944" y="3617345"/>
            <a:ext cx="442325" cy="28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146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240183045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GIS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화면에서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AWS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명칭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심볼  가시성 개선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강한 강수 시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AWS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심볼과 에코 식별 어려움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AWS 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지점명과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행정명칭이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근접 할 때 유사하여 구분 힘듦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AWS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심볼은 흑색 테두리 적용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AWS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지점명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폰트 강조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28825024"/>
              </p:ext>
            </p:extLst>
          </p:nvPr>
        </p:nvGraphicFramePr>
        <p:xfrm>
          <a:off x="744683" y="2217881"/>
          <a:ext cx="7744690" cy="357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3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723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8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7" name="_x439278664" descr="EMB0000184c455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5483" y="2540000"/>
            <a:ext cx="3763817" cy="32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439285648" descr="EMB0000184c455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540000"/>
            <a:ext cx="3727326" cy="32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91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98114124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GIS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화면에서  행정구역 경계 표출을 행정구역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+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명칭으로  구분 표출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행정구역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Off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 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행정경계와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명칭이 모두 보이지 않음으로 별도 옵션을 추가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행정명칭이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행정경계의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내적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폴리곤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중심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을 실시간 계산하여 처리함으로 경계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+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명칭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및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경계로 구분하여 표출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63245799"/>
              </p:ext>
            </p:extLst>
          </p:nvPr>
        </p:nvGraphicFramePr>
        <p:xfrm>
          <a:off x="744683" y="2217881"/>
          <a:ext cx="7744690" cy="357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3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723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8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051" name="_x438710312" descr="EMB0000184c45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2433" y="2583965"/>
            <a:ext cx="3738417" cy="314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203559608" descr="EMB0000184c456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29025" y="2603341"/>
            <a:ext cx="911825" cy="23897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_x439284784" descr="EMB0000184c456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909" y="2583965"/>
            <a:ext cx="3778108" cy="314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9" name="_x203884872" descr="EMB0000184c456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1425" y="2603341"/>
            <a:ext cx="846430" cy="271906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493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189705966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레이더시스템의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HSR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평활화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처리 차이점 수정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분석시스템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CGI 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평활화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알고리즘과 차이로 인한 표출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차이 수정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No Data(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외각 영역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처리 및  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튜닝값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Factor(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상수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를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제거하여 동일하게 맞춤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33486370"/>
              </p:ext>
            </p:extLst>
          </p:nvPr>
        </p:nvGraphicFramePr>
        <p:xfrm>
          <a:off x="744683" y="2217881"/>
          <a:ext cx="7744690" cy="357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3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723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8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38765088" descr="EMB00001fe0488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654037"/>
            <a:ext cx="3095625" cy="299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438771568" descr="EMB00001fe048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2022" y="2654037"/>
            <a:ext cx="3313360" cy="299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2751754" y="3916386"/>
            <a:ext cx="774769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993528" y="3633525"/>
            <a:ext cx="774769" cy="742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" name="_x235351120" descr="EMB0000051c264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1520" y="2218590"/>
            <a:ext cx="3500467" cy="36727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927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940986649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분석시스템 영상검색시간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-/+ 10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  버튼 추가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 자료 생성되는 시각에 앞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 시각 이동이 안되는 경우 사용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 브라우저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창의 폭을 고려하여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검색 시각 버튼 사이즈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폭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줄이고 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 버튼의 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action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기능 추가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77731609"/>
              </p:ext>
            </p:extLst>
          </p:nvPr>
        </p:nvGraphicFramePr>
        <p:xfrm>
          <a:off x="499351" y="2348880"/>
          <a:ext cx="8136904" cy="345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xmlns="" val="1075338398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xmlns="" val="964376504"/>
                    </a:ext>
                  </a:extLst>
                </a:gridCol>
              </a:tblGrid>
              <a:tr h="17281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4368892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624886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9381" y="4386157"/>
            <a:ext cx="7010400" cy="1104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9381" y="2709862"/>
            <a:ext cx="6505575" cy="1114425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1762125" y="2990850"/>
            <a:ext cx="155107" cy="1504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190802" y="2963219"/>
            <a:ext cx="57848" cy="1532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555919" y="4448175"/>
            <a:ext cx="442325" cy="28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65569" y="4448175"/>
            <a:ext cx="442325" cy="28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80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721152530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낙뢰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중복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제거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낙뢰 원시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 자료 및 일일 누적 자료에 중복 레코드 존재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200" b="1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2015.01.09 ~ 2017.04.10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자료는 파일명 시각으로 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필터링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일일 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누적자료는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순수 중복 레코드 제거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64388721"/>
              </p:ext>
            </p:extLst>
          </p:nvPr>
        </p:nvGraphicFramePr>
        <p:xfrm>
          <a:off x="499351" y="2348880"/>
          <a:ext cx="8136904" cy="345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xmlns="" val="1075338398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xmlns="" val="964376504"/>
                    </a:ext>
                  </a:extLst>
                </a:gridCol>
              </a:tblGrid>
              <a:tr h="17281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4368892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624886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4276" y="2496654"/>
            <a:ext cx="7101979" cy="13664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4276" y="4267709"/>
            <a:ext cx="7101979" cy="13741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34276" y="2832050"/>
            <a:ext cx="7022984" cy="330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34276" y="3294008"/>
            <a:ext cx="7022984" cy="330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57055" y="4616927"/>
            <a:ext cx="7022984" cy="330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588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18446050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차원연직단면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영상 자료 시각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Sync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주기 실시간 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에코영상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제공 시각과 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연직단면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자료생성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소요시간차에 의한 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자료시각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Sync’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혼란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영상  자료 시각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Sync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이외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-/+ 10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  영상 검색 버튼 추가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자료시각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표시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동영상 재생 안되는 것 수정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17779468"/>
              </p:ext>
            </p:extLst>
          </p:nvPr>
        </p:nvGraphicFramePr>
        <p:xfrm>
          <a:off x="744683" y="2217881"/>
          <a:ext cx="7744690" cy="357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23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723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 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8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0110" y="2832827"/>
            <a:ext cx="3550819" cy="2645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649" y="2832826"/>
            <a:ext cx="3565271" cy="2645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7290111" y="5351638"/>
            <a:ext cx="840871" cy="126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11936" y="3473600"/>
            <a:ext cx="1826832" cy="266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68783" y="3169696"/>
            <a:ext cx="235589" cy="135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650366" y="3169696"/>
            <a:ext cx="235589" cy="135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0087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35355039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지점  메뉴에서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구역동기화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 기능  추가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분석하고자 하는 지역을 고정시켜 이 지점에서 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스톰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등 상세 분석 업무를 용이하게 하는 기능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합성메뉴에서만 작동되는 기능을 지점 메뉴에 확장 적용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8006" y="2100941"/>
            <a:ext cx="6297650" cy="3931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5553797" y="2084920"/>
            <a:ext cx="552805" cy="2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3244131" y="3371352"/>
            <a:ext cx="1526652" cy="374341"/>
          </a:xfrm>
          <a:prstGeom prst="wedgeRoundRectCallout">
            <a:avLst>
              <a:gd name="adj1" fmla="val -41866"/>
              <a:gd name="adj2" fmla="val 1176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/>
              <a:t>백령도 지역 동기화 기준</a:t>
            </a:r>
            <a:endParaRPr lang="en-US" altLang="ko-KR" sz="900" dirty="0" smtClean="0"/>
          </a:p>
          <a:p>
            <a:r>
              <a:rPr lang="ko-KR" altLang="en-US" sz="900" dirty="0" err="1" smtClean="0"/>
              <a:t>오성산</a:t>
            </a:r>
            <a:r>
              <a:rPr lang="ko-KR" altLang="en-US" sz="900" dirty="0" smtClean="0"/>
              <a:t> 지점 선택</a:t>
            </a:r>
            <a:endParaRPr lang="ko-KR" altLang="en-US" sz="900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010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유지보수 및 개선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245587429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  레이더표출시스템 메뉴 링크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개선사유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 레이더표출시스템에서 미 이관된 기능을 모아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메뉴 화면 작성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개선내용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각 기능은 모두 팝업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Window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메뉴 형태로 표시되도록 수정 후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URL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연결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037" y="2160813"/>
            <a:ext cx="6228826" cy="3900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개선 전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/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후 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43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 flipV="1">
            <a:off x="364474" y="3921828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64474" y="4347694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64474" y="3495962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 및 업무소개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.	</a:t>
            </a: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 유지보수 및 개선</a:t>
            </a:r>
            <a:endParaRPr lang="en-US" altLang="ko-KR" sz="1600" b="1" spc="-50" dirty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en-US" altLang="ko-KR" sz="1600" b="1" spc="-50" dirty="0" smtClean="0">
                <a:latin typeface="나눔고딕" pitchFamily="50" charset="-127"/>
                <a:ea typeface="나눔고딕" pitchFamily="50" charset="-127"/>
              </a:rPr>
              <a:t>SW </a:t>
            </a: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형상관리</a:t>
            </a:r>
            <a:endParaRPr lang="en-US" altLang="ko-KR" sz="1600" b="1" spc="-50" dirty="0" smtClean="0"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3.1	</a:t>
            </a: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형상관리 진행 현황</a:t>
            </a:r>
            <a:endParaRPr lang="en-US" altLang="ko-KR" sz="14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 요청 민원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향후 계획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1300" y="114300"/>
            <a:ext cx="8674100" cy="98583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800" b="1" smtClean="0">
                <a:solidFill>
                  <a:srgbClr val="1D314E"/>
                </a:solidFill>
              </a:rPr>
              <a:t>목차</a:t>
            </a:r>
            <a:endParaRPr lang="ko-KR" altLang="en-US" sz="2800" b="1">
              <a:solidFill>
                <a:srgbClr val="1D314E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73639" y="2284940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70174" y="2707506"/>
            <a:ext cx="2481132" cy="2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744"/>
                    </a14:imgEffect>
                    <a14:imgEffect>
                      <a14:saturation sat="1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5326" y="0"/>
            <a:ext cx="4638674" cy="43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4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64474" y="2967668"/>
            <a:ext cx="2483371" cy="1703484"/>
            <a:chOff x="364474" y="3081969"/>
            <a:chExt cx="2483371" cy="1703484"/>
          </a:xfrm>
        </p:grpSpPr>
        <p:cxnSp>
          <p:nvCxnSpPr>
            <p:cNvPr id="23" name="직선 연결선 22"/>
            <p:cNvCxnSpPr/>
            <p:nvPr/>
          </p:nvCxnSpPr>
          <p:spPr>
            <a:xfrm flipV="1">
              <a:off x="366713" y="3081969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364474" y="3933701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364474" y="4359567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364474" y="4785433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364474" y="3507835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부제목 2"/>
          <p:cNvSpPr txBox="1">
            <a:spLocks/>
          </p:cNvSpPr>
          <p:nvPr/>
        </p:nvSpPr>
        <p:spPr>
          <a:xfrm>
            <a:off x="255952" y="1765785"/>
            <a:ext cx="5173304" cy="3625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 및 업무 소개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1.1	</a:t>
            </a: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업무대상 영역</a:t>
            </a: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(Domain)</a:t>
            </a:r>
            <a:endParaRPr lang="en-US" altLang="ko-KR" sz="14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1.2	</a:t>
            </a: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 및 업무 소개</a:t>
            </a:r>
            <a:endParaRPr lang="en-US" altLang="ko-KR" sz="1400" b="1" spc="-5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2.	</a:t>
            </a: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 유지보수 및 개선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en-US" altLang="ko-KR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SW </a:t>
            </a: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형상관리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 요청 민원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향후 계획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241300" y="139700"/>
            <a:ext cx="8547100" cy="9017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 smtClean="0">
                <a:solidFill>
                  <a:srgbClr val="1D314E"/>
                </a:solidFill>
              </a:rPr>
              <a:t>목차</a:t>
            </a:r>
            <a:endParaRPr lang="ko-KR" altLang="en-US" sz="2800" b="1" dirty="0">
              <a:solidFill>
                <a:srgbClr val="1D314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744"/>
                    </a14:imgEffect>
                    <a14:imgEffect>
                      <a14:saturation sat="1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5326" y="0"/>
            <a:ext cx="4638674" cy="4368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455" y="188690"/>
            <a:ext cx="19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SW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형상관리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477347" y="1640274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자료처리 프로그램 소스</a:t>
            </a:r>
            <a:endParaRPr lang="ko-KR" altLang="en-US" sz="1400" dirty="0"/>
          </a:p>
        </p:txBody>
      </p:sp>
      <p:sp>
        <p:nvSpPr>
          <p:cNvPr id="29" name="TextBox 10"/>
          <p:cNvSpPr txBox="1"/>
          <p:nvPr/>
        </p:nvSpPr>
        <p:spPr>
          <a:xfrm>
            <a:off x="4869835" y="1640274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웹 프로그램 소스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4942867" y="4073788"/>
            <a:ext cx="3811363" cy="5674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레이더분석시스템은 </a:t>
            </a:r>
            <a:r>
              <a:rPr lang="en-US" altLang="ko-KR" sz="1100" dirty="0" err="1" smtClean="0"/>
              <a:t>GeoServer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교체 버전 소스로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  12</a:t>
            </a:r>
            <a:r>
              <a:rPr lang="ko-KR" altLang="en-US" sz="1100" dirty="0" smtClean="0"/>
              <a:t>월 중 추가 </a:t>
            </a:r>
            <a:r>
              <a:rPr lang="ko-KR" altLang="en-US" sz="1100" dirty="0" err="1" smtClean="0"/>
              <a:t>커밋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현행화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예정</a:t>
            </a:r>
            <a:endParaRPr lang="en-US" altLang="ko-KR" sz="1100" dirty="0" smtClean="0"/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형상관리 진행 현황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67064220"/>
              </p:ext>
            </p:extLst>
          </p:nvPr>
        </p:nvGraphicFramePr>
        <p:xfrm>
          <a:off x="497376" y="2036907"/>
          <a:ext cx="4239492" cy="330301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598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20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27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947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418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대분류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중분류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현행화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내 용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8250">
                <a:tc rowSpan="13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solidFill>
                            <a:srgbClr val="FF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/DATA/APPS_2018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CAPPI_SITE_IMG_SAV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지점별 </a:t>
                      </a: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CAPPI </a:t>
                      </a: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이미지 </a:t>
                      </a:r>
                      <a:endParaRPr lang="en-US" altLang="ko-KR" sz="800" dirty="0" smtClean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저장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CHANGE_VR_SIGN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VR </a:t>
                      </a: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부호 변경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DATA_MON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기존 자료처리 모니터링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DATA_MON_DB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DB</a:t>
                      </a: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버전 자료처리 </a:t>
                      </a:r>
                      <a:endParaRPr lang="en-US" altLang="ko-KR" sz="800" dirty="0" smtClean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모니터링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FUZZY_QC_V2.1_SWEEP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FQC</a:t>
                      </a:r>
                      <a:r>
                        <a:rPr lang="en-US" altLang="ko-KR" sz="8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자료처리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FUZZY_QC_V2.1_USAIR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FQC</a:t>
                      </a:r>
                      <a:r>
                        <a:rPr lang="en-US" altLang="ko-KR" sz="8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자료처리</a:t>
                      </a:r>
                      <a:r>
                        <a:rPr lang="en-US" altLang="ko-KR" sz="8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미공군</a:t>
                      </a:r>
                      <a:r>
                        <a:rPr lang="en-US" altLang="ko-KR" sz="8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800" dirty="0" smtClean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FUZZY_QC_V2.2_SWEEP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FQC </a:t>
                      </a: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자료처리 신규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HCI_UF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HCI </a:t>
                      </a: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자료 </a:t>
                      </a:r>
                      <a:r>
                        <a:rPr lang="en-US" altLang="ko-KR" sz="8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uf</a:t>
                      </a: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저장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HSR_SITE_IMG_SAV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지점별 </a:t>
                      </a: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HSR </a:t>
                      </a: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이미지 저장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IMG_HOMEPAGE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합성</a:t>
                      </a: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지점</a:t>
                      </a: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/480 </a:t>
                      </a: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이미지 저장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MAKE_FUZZY_DP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O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Fuzzy</a:t>
                      </a:r>
                      <a:r>
                        <a:rPr lang="en-US" altLang="ko-KR" sz="8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자료 생성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MAKE_HSR_COMP_V4.0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O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HSR </a:t>
                      </a:r>
                      <a:r>
                        <a:rPr lang="ko-KR" altLang="en-US" sz="8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합성장</a:t>
                      </a: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생성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MAKE_HSR_RAIN_V4.0_NEW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O</a:t>
                      </a:r>
                      <a:endParaRPr 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HSR </a:t>
                      </a:r>
                      <a:r>
                        <a:rPr lang="ko-KR" altLang="en-US" sz="8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합성장</a:t>
                      </a:r>
                      <a:r>
                        <a:rPr lang="ko-KR" altLang="en-US" sz="8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생성 신규</a:t>
                      </a:r>
                      <a:endParaRPr lang="ko-KR" altLang="en-US" sz="8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55787858"/>
              </p:ext>
            </p:extLst>
          </p:nvPr>
        </p:nvGraphicFramePr>
        <p:xfrm>
          <a:off x="5110016" y="2036907"/>
          <a:ext cx="3179619" cy="127536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089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91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4186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항 목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현행화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내 용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514" marR="58514" marT="29257" marB="29257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1865"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레이더표출시스템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SSO</a:t>
                      </a: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로긴 삭제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1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레이더 분석시스템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상시 </a:t>
                      </a:r>
                      <a:r>
                        <a:rPr lang="ko-KR" altLang="en-US" sz="8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커밋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1865"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레이더센터홈페이지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보안점검패치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865"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레이더 자료 제공 시스템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보안점검패치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1865"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우리동네 레이더 날씨 </a:t>
                      </a:r>
                      <a:r>
                        <a:rPr lang="ko-KR" altLang="en-US" sz="8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알리미</a:t>
                      </a: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(App)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변동없음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6507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 flipV="1">
            <a:off x="364474" y="2280050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64474" y="2705916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4474" y="3131782"/>
            <a:ext cx="2481132" cy="2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64474" y="1854184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 및 업무소개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.	</a:t>
            </a: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 유지보수 및 개선</a:t>
            </a:r>
            <a:endParaRPr lang="en-US" altLang="ko-KR" sz="1600" b="1" spc="-50" dirty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en-US" altLang="ko-KR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SW </a:t>
            </a: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형상관리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자료 요청 민원</a:t>
            </a:r>
            <a:endParaRPr lang="en-US" altLang="ko-KR" sz="1600" b="1" spc="-50" dirty="0" smtClean="0"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4.1	</a:t>
            </a: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 요청 민원 처리 내역</a:t>
            </a:r>
            <a:endParaRPr lang="en-US" altLang="ko-KR" sz="14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향후 계획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1300" y="114300"/>
            <a:ext cx="8674100" cy="98583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800" b="1" smtClean="0">
                <a:solidFill>
                  <a:srgbClr val="1D314E"/>
                </a:solidFill>
              </a:rPr>
              <a:t>목차</a:t>
            </a:r>
            <a:endParaRPr lang="ko-KR" altLang="en-US" sz="2800" b="1">
              <a:solidFill>
                <a:srgbClr val="1D314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64474" y="4358250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64474" y="3932384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744"/>
                    </a14:imgEffect>
                    <a14:imgEffect>
                      <a14:saturation sat="1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5326" y="0"/>
            <a:ext cx="4638674" cy="43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32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454" y="188690"/>
            <a:ext cx="313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 요청 민원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32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0420890"/>
              </p:ext>
            </p:extLst>
          </p:nvPr>
        </p:nvGraphicFramePr>
        <p:xfrm>
          <a:off x="412173" y="1637632"/>
          <a:ext cx="8280916" cy="25447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11829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9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9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58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701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9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829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2846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요청날짜</a:t>
                      </a:r>
                      <a:endParaRPr lang="ko-KR" altLang="en-US" sz="12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제공 날짜</a:t>
                      </a:r>
                      <a:endParaRPr lang="ko-KR" altLang="en-US" sz="12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요청기관</a:t>
                      </a:r>
                      <a:endParaRPr lang="ko-KR" altLang="en-US" sz="12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요청 담당자</a:t>
                      </a:r>
                      <a:endParaRPr lang="ko-KR" altLang="en-US" sz="12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요청 자료</a:t>
                      </a:r>
                      <a:endParaRPr lang="ko-KR" altLang="en-US" sz="12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분량</a:t>
                      </a:r>
                      <a:r>
                        <a:rPr lang="en-US" altLang="ko-KR" sz="1200" kern="0" spc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200" kern="0" spc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사이즈</a:t>
                      </a:r>
                      <a:r>
                        <a:rPr lang="en-US" altLang="ko-KR" sz="1200" kern="0" spc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2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전달방식</a:t>
                      </a:r>
                      <a:endParaRPr lang="ko-KR" altLang="en-US" sz="12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394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2018-08-06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2018-08-08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국가기후</a:t>
                      </a:r>
                      <a:endParaRPr lang="en-US" altLang="ko-KR" sz="1100" kern="0" spc="0" dirty="0" smtClean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데이터센터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유</a:t>
                      </a:r>
                      <a:r>
                        <a:rPr lang="en-US" altLang="ko-KR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낙뢰관측자료 </a:t>
                      </a:r>
                      <a:r>
                        <a:rPr lang="en-US" altLang="ko-KR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(2015</a:t>
                      </a: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</a:t>
                      </a:r>
                      <a:r>
                        <a:rPr lang="en-US" altLang="ko-KR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7~12</a:t>
                      </a: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</a:t>
                      </a:r>
                      <a:r>
                        <a:rPr lang="en-US" altLang="ko-KR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2017</a:t>
                      </a: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 </a:t>
                      </a:r>
                      <a:r>
                        <a:rPr lang="en-US" altLang="ko-KR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8~12</a:t>
                      </a: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</a:t>
                      </a:r>
                      <a:r>
                        <a:rPr lang="en-US" altLang="ko-KR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), (2016.3.28~2018.05.28)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116MB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박유경</a:t>
                      </a: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주임 </a:t>
                      </a:r>
                      <a:endParaRPr lang="en-US" altLang="ko-KR" sz="1100" kern="0" spc="0" dirty="0" smtClean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경유 하여 전달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394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2018-10-15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2018-10-16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국립기상과학원 응용기상연구과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노</a:t>
                      </a:r>
                      <a:r>
                        <a:rPr lang="en-US" altLang="ko-KR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훈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광덕산</a:t>
                      </a:r>
                      <a:r>
                        <a:rPr lang="en-US" altLang="ko-KR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강릉 </a:t>
                      </a:r>
                      <a:endParaRPr lang="en-US" altLang="ko-KR" sz="1100" kern="0" spc="0" dirty="0" smtClean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uf</a:t>
                      </a:r>
                      <a:r>
                        <a:rPr lang="en-US" altLang="ko-KR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데이터</a:t>
                      </a: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201808, 201809, 201810.01 ~ 11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?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Ftp </a:t>
                      </a:r>
                      <a:r>
                        <a:rPr lang="ko-KR" altLang="en-US" sz="1100" kern="0" spc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전송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002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자료 요청 민원 처리 내역 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총 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건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597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 flipV="1">
            <a:off x="364474" y="2280050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64474" y="2705916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4474" y="3131782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64474" y="1854184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 및 업무소개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600" b="1" spc="-5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.	</a:t>
            </a: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 유지보수 및 개선</a:t>
            </a:r>
            <a:endParaRPr lang="en-US" altLang="ko-KR" sz="1600" b="1" spc="-50" dirty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en-US" altLang="ko-KR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SW </a:t>
            </a: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형상관리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 요청 민원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latin typeface="나눔고딕" pitchFamily="50" charset="-127"/>
                <a:ea typeface="나눔고딕" pitchFamily="50" charset="-127"/>
              </a:rPr>
              <a:t>향후 계획</a:t>
            </a:r>
            <a:endParaRPr lang="en-US" altLang="ko-KR" sz="1600" b="1" spc="-50" dirty="0" smtClean="0"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5.1	</a:t>
            </a: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향후 계획 일정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1300" y="114300"/>
            <a:ext cx="8674100" cy="98583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800" b="1" smtClean="0">
                <a:solidFill>
                  <a:srgbClr val="1D314E"/>
                </a:solidFill>
              </a:rPr>
              <a:t>목차</a:t>
            </a:r>
            <a:endParaRPr lang="ko-KR" altLang="en-US" sz="2800" b="1">
              <a:solidFill>
                <a:srgbClr val="1D314E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364474" y="3558308"/>
            <a:ext cx="2481132" cy="2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744"/>
                    </a14:imgEffect>
                    <a14:imgEffect>
                      <a14:saturation sat="1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5326" y="0"/>
            <a:ext cx="4638674" cy="43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96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263455" y="18869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향후 계획 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34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85890293"/>
              </p:ext>
            </p:extLst>
          </p:nvPr>
        </p:nvGraphicFramePr>
        <p:xfrm>
          <a:off x="405244" y="1482725"/>
          <a:ext cx="8333511" cy="284556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364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978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56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56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561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856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856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8561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8561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208280">
                <a:tc rowSpan="2"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항목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세부일정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828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12</a:t>
                      </a:r>
                      <a:r>
                        <a:rPr lang="ko-KR" altLang="en-US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ko-KR" altLang="en-US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lang="ko-KR" altLang="en-US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rowSpan="3"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 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레이더정보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플랫폼 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유지보수 및 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신규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GIS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레이더분석시스템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현업적용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레이더분석시스템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레이더센터 홈페이지 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형상관리 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형상관리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자료 외부 전송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55" name="직선 연결선 54"/>
          <p:cNvCxnSpPr/>
          <p:nvPr/>
        </p:nvCxnSpPr>
        <p:spPr>
          <a:xfrm>
            <a:off x="3293915" y="3634603"/>
            <a:ext cx="7273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76200" cap="rnd">
            <a:solidFill>
              <a:srgbClr val="569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293915" y="2725016"/>
            <a:ext cx="5413667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76200" cap="rnd">
            <a:solidFill>
              <a:srgbClr val="569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21382" y="3182217"/>
            <a:ext cx="3875809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76200" cap="rnd">
            <a:solidFill>
              <a:srgbClr val="569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내용 개체 틀 2"/>
          <p:cNvSpPr txBox="1">
            <a:spLocks/>
          </p:cNvSpPr>
          <p:nvPr/>
        </p:nvSpPr>
        <p:spPr>
          <a:xfrm>
            <a:off x="514125" y="4685203"/>
            <a:ext cx="8470547" cy="540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Char char="§"/>
            </a:pPr>
            <a:r>
              <a:rPr lang="ko-KR" altLang="en-US" sz="18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구 레이더표출시스템 소스 레이더분석시스템 이관 </a:t>
            </a:r>
            <a:r>
              <a:rPr lang="en-US" altLang="ko-KR" sz="18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8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포팅</a:t>
            </a:r>
            <a:r>
              <a:rPr lang="en-US" altLang="ko-KR" sz="18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0" indent="0">
              <a:buFont typeface="Wingdings" pitchFamily="2" charset="2"/>
              <a:buChar char="§"/>
            </a:pPr>
            <a:r>
              <a:rPr lang="en-US" altLang="ko-KR" sz="18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8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신규 서버 도입에 따른 교체 작업 지원 </a:t>
            </a:r>
            <a:endParaRPr lang="en-US" altLang="ko-KR" sz="18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Font typeface="Wingdings" pitchFamily="2" charset="2"/>
              <a:buChar char="§"/>
            </a:pPr>
            <a:endParaRPr lang="en-US" altLang="ko-KR" sz="18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3283524" y="4086225"/>
            <a:ext cx="5413667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76200" cap="rnd">
            <a:solidFill>
              <a:srgbClr val="569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613604" y="3634603"/>
            <a:ext cx="7273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76200" cap="rnd">
            <a:solidFill>
              <a:srgbClr val="569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980216" y="3634603"/>
            <a:ext cx="7273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76200" cap="rnd">
            <a:solidFill>
              <a:srgbClr val="569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293915" y="2267816"/>
            <a:ext cx="7273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76200" cap="rnd">
            <a:solidFill>
              <a:srgbClr val="569C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향후 계획 일정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9144000" cy="34346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81388" y="3541085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 및 업무 소개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업무 대상 영역</a:t>
            </a:r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(Domain)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_x179304600" descr="EMB000024f405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92206" y="1794771"/>
            <a:ext cx="3744416" cy="27944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548" y="1701889"/>
            <a:ext cx="4836534" cy="3011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89" name="TextBox 88"/>
          <p:cNvSpPr txBox="1"/>
          <p:nvPr/>
        </p:nvSpPr>
        <p:spPr>
          <a:xfrm>
            <a:off x="1029111" y="5014755"/>
            <a:ext cx="3225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서버 </a:t>
            </a:r>
            <a:r>
              <a:rPr lang="en-US" altLang="ko-KR" sz="1200" b="1" dirty="0" smtClean="0"/>
              <a:t>: 26</a:t>
            </a:r>
            <a:r>
              <a:rPr lang="ko-KR" altLang="en-US" sz="1200" b="1" dirty="0" smtClean="0"/>
              <a:t>대</a:t>
            </a:r>
            <a:r>
              <a:rPr lang="en-US" altLang="ko-KR" sz="1200" b="1" dirty="0" smtClean="0"/>
              <a:t>, Storage : 2</a:t>
            </a:r>
            <a:r>
              <a:rPr lang="ko-KR" altLang="en-US" sz="1200" b="1" dirty="0" smtClean="0"/>
              <a:t>대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백업시스템</a:t>
            </a:r>
            <a:r>
              <a:rPr lang="en-US" altLang="ko-KR" sz="1200" b="1" dirty="0" smtClean="0"/>
              <a:t>: 1</a:t>
            </a:r>
            <a:r>
              <a:rPr lang="ko-KR" altLang="en-US" sz="1200" b="1" dirty="0" smtClean="0"/>
              <a:t>대</a:t>
            </a:r>
            <a:endParaRPr lang="ko-KR" altLang="en-US" sz="12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5937333" y="5014756"/>
            <a:ext cx="2433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레이더분석시스템 외 </a:t>
            </a:r>
            <a:r>
              <a:rPr lang="en-US" altLang="ko-KR" sz="1200" b="1" dirty="0" smtClean="0"/>
              <a:t>7</a:t>
            </a:r>
            <a:r>
              <a:rPr lang="ko-KR" altLang="en-US" sz="1200" b="1" dirty="0" smtClean="0"/>
              <a:t>개 시스템</a:t>
            </a:r>
            <a:endParaRPr lang="ko-KR" altLang="en-US" sz="12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388497" y="2505953"/>
            <a:ext cx="1400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7388497" y="2532518"/>
            <a:ext cx="14009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 및 업무 소개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2.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역할 및 업무 소개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차트 6"/>
          <p:cNvGraphicFramePr/>
          <p:nvPr/>
        </p:nvGraphicFramePr>
        <p:xfrm>
          <a:off x="125383" y="1641762"/>
          <a:ext cx="4363490" cy="3512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0420890"/>
              </p:ext>
            </p:extLst>
          </p:nvPr>
        </p:nvGraphicFramePr>
        <p:xfrm>
          <a:off x="4164677" y="1862077"/>
          <a:ext cx="4513810" cy="30519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12664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7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046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6226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업무</a:t>
                      </a:r>
                      <a:endParaRPr lang="ko-KR" altLang="en-US" sz="12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2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역할</a:t>
                      </a:r>
                      <a:endParaRPr lang="ko-KR" altLang="en-US" sz="12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88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연구개발현업화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신규자료 표출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신규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추가 기능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성능 개선 작업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개발 및 배포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현업화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88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시스템유지보수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및 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기존 기능 개선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오류 수정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UI 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변경 등 작업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개발 및 배포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SW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형상관리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현업팀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개발 소스 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자료처리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웹 시스템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버전 관리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형상관리자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68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자료 요청 민원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청내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외 자료요청 제공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자료제공 및 문의답변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8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낙뢰연보 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낙뢰연보의 통계자료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이미지 자료 제공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통계자료 작성 지원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268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유지보수 용역관리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용역업무 점검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검토 확인</a:t>
                      </a:r>
                      <a:endParaRPr 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용역관리 점검</a:t>
                      </a:r>
                      <a:r>
                        <a:rPr lang="en-US" altLang="ko-KR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endParaRPr lang="ko-KR" altLang="en-US" sz="1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364474" y="3381661"/>
            <a:ext cx="2481132" cy="1277618"/>
            <a:chOff x="364474" y="2650197"/>
            <a:chExt cx="2481132" cy="1277618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64474" y="3076063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364474" y="3501929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364474" y="3927795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64474" y="2650197"/>
              <a:ext cx="2481132" cy="2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 및 업무소개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355600">
              <a:lnSpc>
                <a:spcPct val="175000"/>
              </a:lnSpc>
            </a:pP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	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연구개발 현업화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2.1	</a:t>
            </a: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현업화 목록</a:t>
            </a:r>
            <a:endParaRPr lang="en-US" altLang="ko-KR" sz="14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2.2	</a:t>
            </a:r>
            <a:r>
              <a:rPr lang="ko-KR" altLang="en-US" sz="14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화면 예시</a:t>
            </a:r>
            <a:endParaRPr lang="en-US" altLang="ko-KR" sz="1200" b="1" spc="-50" dirty="0" smtClean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en-US" altLang="ko-KR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SW </a:t>
            </a: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형상관리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 요청 민원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defTabSz="355600">
              <a:lnSpc>
                <a:spcPct val="175000"/>
              </a:lnSpc>
              <a:buAutoNum type="arabicPeriod" startAt="3"/>
            </a:pPr>
            <a:r>
              <a:rPr lang="ko-KR" altLang="en-US" sz="1600" b="1" spc="-5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향후 계획</a:t>
            </a:r>
            <a:endParaRPr lang="en-US" altLang="ko-KR" sz="1600" b="1" spc="-50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1300" y="114300"/>
            <a:ext cx="8674100" cy="98583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800" b="1" smtClean="0">
                <a:solidFill>
                  <a:srgbClr val="1D314E"/>
                </a:solidFill>
              </a:rPr>
              <a:t>목차</a:t>
            </a:r>
            <a:endParaRPr lang="ko-KR" altLang="en-US" sz="2800" b="1">
              <a:solidFill>
                <a:srgbClr val="1D314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744"/>
                    </a14:imgEffect>
                    <a14:imgEffect>
                      <a14:saturation sat="1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5326" y="0"/>
            <a:ext cx="4638674" cy="43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69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연구개발 현업화</a:t>
            </a:r>
            <a:endParaRPr lang="en-US" altLang="ko-KR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30028173"/>
              </p:ext>
            </p:extLst>
          </p:nvPr>
        </p:nvGraphicFramePr>
        <p:xfrm>
          <a:off x="530024" y="1244556"/>
          <a:ext cx="8136905" cy="1463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81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513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순번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개발 내용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위성센터제공 강수예측정보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(MAPLE)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 신규표출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/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netCDF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지점 자료 표출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(PPI)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및 표출속도 개선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눈비가능영역 표출 신규적용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개선된 국외레이더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합성장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자료 표출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GIS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도구 그리기 기능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곡선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점선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화살표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추가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66069" y="5572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‘19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년 상반기 현업화 목록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연구개발 현업화</a:t>
            </a:r>
            <a:endParaRPr lang="en-US" altLang="ko-KR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44736867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위성센터제공 강수예측정보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(MAPLE)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 신규표출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목적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기상자료 표출 개선 관련회의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(‘18.9)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 따라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위성자료를 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GIS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기반 표출 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기능설명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위성자료를 이용한 한중일을 포함하는 동아시아 지역 </a:t>
                      </a:r>
                      <a:r>
                        <a:rPr lang="ko-KR" altLang="en-US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예측장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표출 기능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(0~6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시간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예측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표출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03786968" descr="EMB00000ee006a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768" y="2485504"/>
            <a:ext cx="3674225" cy="3192571"/>
          </a:xfrm>
          <a:prstGeom prst="rect">
            <a:avLst/>
          </a:prstGeom>
          <a:noFill/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04576008" descr="EMB00000ee006c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6815" y="2144684"/>
            <a:ext cx="3915294" cy="370291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554479" y="5850082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위성정보시스템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위성센터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18413" y="5899959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레이더분석시스템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32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연구개발 현업화</a:t>
            </a:r>
            <a:endParaRPr lang="en-US" altLang="ko-KR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2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2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44736867"/>
              </p:ext>
            </p:extLst>
          </p:nvPr>
        </p:nvGraphicFramePr>
        <p:xfrm>
          <a:off x="351915" y="1034766"/>
          <a:ext cx="8434176" cy="512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52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1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1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작업명</a:t>
                      </a:r>
                      <a:r>
                        <a:rPr lang="ko-KR" altLang="en-US" sz="1400" b="1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/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netCDF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nc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지점 자료 표출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(PPI) 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및 표출속도 개선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400" b="1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시스템명</a:t>
                      </a:r>
                      <a:endParaRPr lang="ko-KR" altLang="en-US" sz="140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2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레이더분석시스템</a:t>
                      </a:r>
                      <a:endParaRPr lang="ko-KR" altLang="en-US" sz="12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목적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en-US" altLang="ko-KR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uf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대비 추가된 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모멘텀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항목</a:t>
                      </a:r>
                      <a:r>
                        <a:rPr lang="en-US" altLang="ko-KR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 </a:t>
                      </a:r>
                      <a:r>
                        <a:rPr lang="ko-KR" altLang="en-US" sz="1200" b="0" kern="1200" spc="-3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분해능</a:t>
                      </a:r>
                      <a:r>
                        <a:rPr lang="ko-KR" altLang="en-US" sz="1200" b="0" kern="120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향상 및 향후 통일된 자료관리</a:t>
                      </a:r>
                      <a:endParaRPr lang="ko-KR" altLang="en-US" sz="12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400" b="1" kern="1200" spc="-3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기능설명</a:t>
                      </a:r>
                      <a:endParaRPr lang="ko-KR" altLang="en-US" sz="1400" b="1" kern="1200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과거자료는 </a:t>
                      </a:r>
                      <a:r>
                        <a:rPr lang="en-US" altLang="ko-KR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uf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신규 </a:t>
                      </a:r>
                      <a:r>
                        <a:rPr lang="en-US" altLang="ko-KR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nc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생성된 날짜부터 </a:t>
                      </a:r>
                      <a:r>
                        <a:rPr lang="en-US" altLang="ko-KR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nc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표출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2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uf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 대비 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50% </a:t>
                      </a:r>
                      <a:r>
                        <a:rPr lang="ko-KR" altLang="en-US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표출 속도 개선</a:t>
                      </a:r>
                      <a:r>
                        <a:rPr lang="en-US" altLang="ko-KR" sz="12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6067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4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6069" y="481051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000" b="1" spc="-150" dirty="0" smtClean="0">
                <a:solidFill>
                  <a:schemeClr val="accent4">
                    <a:lumMod val="50000"/>
                  </a:schemeClr>
                </a:solidFill>
              </a:rPr>
              <a:t>-  </a:t>
            </a:r>
            <a:r>
              <a:rPr lang="ko-KR" altLang="en-US" sz="2000" b="1" spc="-150" dirty="0" smtClean="0">
                <a:solidFill>
                  <a:schemeClr val="accent4">
                    <a:lumMod val="50000"/>
                  </a:schemeClr>
                </a:solidFill>
              </a:rPr>
              <a:t>화면 예시</a:t>
            </a:r>
            <a:endParaRPr lang="ko-KR" altLang="en-US" sz="1800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18360" y="5856317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/>
              <a:t>netCDF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지점 자료 표출</a:t>
            </a:r>
            <a:endParaRPr lang="ko-KR" altLang="en-US" sz="1200" b="1" dirty="0"/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897" name="_x204576328" descr="DRW00000ee006e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7465" y="2130136"/>
            <a:ext cx="5919408" cy="3709555"/>
          </a:xfrm>
          <a:prstGeom prst="rect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3927764" y="2182091"/>
            <a:ext cx="467591" cy="3532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4709</TotalTime>
  <Words>1965</Words>
  <Application>Microsoft Office PowerPoint</Application>
  <PresentationFormat>화면 슬라이드 쇼(4:3)</PresentationFormat>
  <Paragraphs>928</Paragraphs>
  <Slides>35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Arial</vt:lpstr>
      <vt:lpstr>나눔고딕</vt:lpstr>
      <vt:lpstr>맑은 고딕</vt:lpstr>
      <vt:lpstr>바탕</vt:lpstr>
      <vt:lpstr>Wingdings</vt:lpstr>
      <vt:lpstr>Office 테마</vt:lpstr>
      <vt:lpstr>디자인 사용자 지정</vt:lpstr>
      <vt:lpstr>’19년 상반기 통합레이더정보 플랫폼 유지보수 및 개선</vt:lpstr>
      <vt:lpstr>목차</vt:lpstr>
      <vt:lpstr>목차</vt:lpstr>
      <vt:lpstr>1. 업무 대상 영역(Domain)</vt:lpstr>
      <vt:lpstr>2.  역할 및 업무 소개</vt:lpstr>
      <vt:lpstr>목차</vt:lpstr>
      <vt:lpstr>-  ‘19년 상반기 현업화 목록</vt:lpstr>
      <vt:lpstr>-  화면 예시</vt:lpstr>
      <vt:lpstr>-  화면 예시</vt:lpstr>
      <vt:lpstr>-  화면 예시</vt:lpstr>
      <vt:lpstr>-  화면 예시</vt:lpstr>
      <vt:lpstr>-  화면 예시</vt:lpstr>
      <vt:lpstr>목차</vt:lpstr>
      <vt:lpstr>-  ‘19년 상반기 통합 레이더정보 플랫폼 유지보수 및 개선 목록</vt:lpstr>
      <vt:lpstr>-  ‘19년 상반기 통합 레이더정보 플랫폼 유지보수 및 개선 목록 (계속)</vt:lpstr>
      <vt:lpstr>-  개선 전/후 화면 예시</vt:lpstr>
      <vt:lpstr>-  개선 전/후 화면 예시</vt:lpstr>
      <vt:lpstr>-  개선 전/후 화면 예시</vt:lpstr>
      <vt:lpstr>-  개선 전/후 화면 예시</vt:lpstr>
      <vt:lpstr>-  개선 전/후 화면 예시</vt:lpstr>
      <vt:lpstr>-  개선 전/후 화면 예시</vt:lpstr>
      <vt:lpstr>-  개선 전/후 화면 예시</vt:lpstr>
      <vt:lpstr>-  개선 전/후 화면 예시</vt:lpstr>
      <vt:lpstr>-  개선 전/후 화면 예시</vt:lpstr>
      <vt:lpstr>-  개선 전/후 화면 예시</vt:lpstr>
      <vt:lpstr>-  개선 전/후 화면 예시</vt:lpstr>
      <vt:lpstr>-  개선 전/후 화면 예시</vt:lpstr>
      <vt:lpstr>-  개선 전/후 화면 예시</vt:lpstr>
      <vt:lpstr>목차</vt:lpstr>
      <vt:lpstr>- 형상관리 진행 현황</vt:lpstr>
      <vt:lpstr>목차</vt:lpstr>
      <vt:lpstr>- 자료 요청 민원 처리 내역 (총 2건)</vt:lpstr>
      <vt:lpstr>목차</vt:lpstr>
      <vt:lpstr>- 향후 계획 일정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김언식</cp:lastModifiedBy>
  <cp:revision>422</cp:revision>
  <cp:lastPrinted>2011-08-28T13:13:29Z</cp:lastPrinted>
  <dcterms:created xsi:type="dcterms:W3CDTF">2011-08-24T01:05:33Z</dcterms:created>
  <dcterms:modified xsi:type="dcterms:W3CDTF">2019-06-30T08:00:44Z</dcterms:modified>
</cp:coreProperties>
</file>